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91" r:id="rId4"/>
    <p:sldId id="259" r:id="rId5"/>
    <p:sldId id="276" r:id="rId6"/>
    <p:sldId id="286" r:id="rId7"/>
    <p:sldId id="267" r:id="rId8"/>
    <p:sldId id="270" r:id="rId9"/>
    <p:sldId id="272" r:id="rId10"/>
    <p:sldId id="278" r:id="rId11"/>
    <p:sldId id="279" r:id="rId12"/>
    <p:sldId id="271" r:id="rId13"/>
    <p:sldId id="264" r:id="rId14"/>
    <p:sldId id="263" r:id="rId15"/>
    <p:sldId id="287" r:id="rId16"/>
    <p:sldId id="280" r:id="rId17"/>
    <p:sldId id="269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838055583475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/>
                      <a:t>инвариатив</a:t>
                    </a:r>
                    <a:r>
                      <a:rPr lang="ru-RU"/>
                      <a:t> өлеш-60%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err="1"/>
                      <a:t>вариатив</a:t>
                    </a:r>
                    <a:r>
                      <a:rPr lang="ru-RU" sz="2400"/>
                      <a:t> өлеш-40%
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инвариатив өлеш-60%</c:v>
                </c:pt>
                <c:pt idx="1">
                  <c:v>вариатив өлеш-40%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0.60000000000000042</c:v>
                </c:pt>
                <c:pt idx="1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D98A-8575-45A6-93F1-6B01A9700E1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1FA8-4B92-4055-BAB8-A61B8DC3D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954AE-316E-4569-A7BC-D913413A94F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3143272"/>
          </a:xfrm>
        </p:spPr>
        <p:txBody>
          <a:bodyPr>
            <a:normAutofit/>
          </a:bodyPr>
          <a:lstStyle/>
          <a:p>
            <a:pPr algn="ctr"/>
            <a:r>
              <a:rPr lang="tt-RU" sz="3600" dirty="0" smtClean="0"/>
              <a:t>ФДББС шартларында </a:t>
            </a:r>
            <a:br>
              <a:rPr lang="tt-RU" sz="3600" dirty="0" smtClean="0"/>
            </a:br>
            <a:r>
              <a:rPr lang="tt-RU" sz="3600" dirty="0" smtClean="0"/>
              <a:t>кече яшьтәге балаларга тәрбия һәм белем бирүдә милли-региональ компонентлар куллану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572008"/>
            <a:ext cx="5244856" cy="135732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t-RU" dirty="0" smtClean="0"/>
              <a:t>Актаныш муниципаль районы Богады төп гомуми белем бирү мәктәбенең структур бүлекчәсе Богады балалар бакчасы тәрбиячесе Гаянова И.В.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14291"/>
          <a:ext cx="8715437" cy="6500664"/>
        </p:xfrm>
        <a:graphic>
          <a:graphicData uri="http://schemas.openxmlformats.org/drawingml/2006/table">
            <a:tbl>
              <a:tblPr/>
              <a:tblGrid>
                <a:gridCol w="2655315"/>
                <a:gridCol w="6060122"/>
              </a:tblGrid>
              <a:tr h="3190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Танып-белү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Милли киемнәр үрнәкләре кулланып сенсор кул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турасы</a:t>
                      </a:r>
                      <a:r>
                        <a:rPr lang="tt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Татарстан, Актаныш турында белемнәрен баету, туган як табигате күренешләренә кызыксыну уяту.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Богады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авылының истәлекле урыннары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Мәдәни традицияләрне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саклау.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Актаныштан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чыккан танылган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шәхесләр;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Бөек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Ватан сугышы геройлары.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Татарстанның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беренче президенты-М.Ш.Шәймиев хезмәтләре.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Сөйләмнең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бөтен компонентларын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телнең сөйләм нормалары белән гамәли ия булу.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телдә өлкәннәр белән ирекле аралашу.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 Татар фольклорының үрнәкләре белән таныштыру: әкиятләр, бармак уеннары,юаткычлар һ.б.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Җирлектәге эндәшләр, юаткычлар, бәет-мөнәҗәтләр, такмак-такмазалар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429716" cy="6143668"/>
        </p:xfrm>
        <a:graphic>
          <a:graphicData uri="http://schemas.openxmlformats.org/drawingml/2006/table">
            <a:tbl>
              <a:tblPr/>
              <a:tblGrid>
                <a:gridCol w="2520610"/>
                <a:gridCol w="5909106"/>
              </a:tblGrid>
              <a:tr h="3313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Сәнгати-эстетик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Әйлән-бәйлән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куллану.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Татарларның декоратив-.ясалма сәнгатенә кызыксыну формалаштыру;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Татар орнаменты белән әйберләрне бизәргә өйрәтү;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Богадыда</a:t>
                      </a:r>
                      <a:r>
                        <a:rPr lang="tt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туган,танылган язучылар,шагыйрьләр,җырчы-композиторларны өйрәнү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турында җырлар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өйрәнү.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Җ ирлектә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 җырчылар  Азат-Тимершәех,Джон, Робсон Мусиннар,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Л.Дәүләтова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И.Кирамов шигърияты белән танышу.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Сәләмәтлекнең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әһәмиятен аңлату,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Үз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сәләмәтлегенә һәм якын кешеләрнең сәләмәтлегенә сакчыл караш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тәрбияләү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Көндәлек тормышта гигиена күнекмәләрен үтәүгә һәм пөхтәлек булдыруга ихтыяҗ формалаштыру.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 халкының милли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уеннарына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карата кызыксыну уяту, уеннарның кагыйдәләрен ныгыту.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357586" cy="1785951"/>
          </a:xfrm>
        </p:spPr>
        <p:txBody>
          <a:bodyPr>
            <a:normAutofit/>
          </a:bodyPr>
          <a:lstStyle/>
          <a:p>
            <a:r>
              <a:rPr lang="tt-RU" sz="2800" dirty="0" smtClean="0"/>
              <a:t>“Туган якны өйрәнәбез” </a:t>
            </a:r>
            <a:br>
              <a:rPr lang="tt-RU" sz="2800" dirty="0" smtClean="0"/>
            </a:br>
            <a:r>
              <a:rPr lang="tt-RU" sz="2800" dirty="0" smtClean="0"/>
              <a:t>мини-музее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143380"/>
            <a:ext cx="2786082" cy="1428759"/>
          </a:xfrm>
        </p:spPr>
        <p:txBody>
          <a:bodyPr>
            <a:normAutofit/>
          </a:bodyPr>
          <a:lstStyle/>
          <a:p>
            <a:r>
              <a:rPr lang="tt-RU" sz="2400" dirty="0" smtClean="0"/>
              <a:t>Милли  региональ танып белү үзәге</a:t>
            </a:r>
            <a:endParaRPr lang="ru-RU" sz="2400" dirty="0"/>
          </a:p>
        </p:txBody>
      </p:sp>
      <p:pic>
        <p:nvPicPr>
          <p:cNvPr id="5" name="Рисунок 4" descr="100_80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56685" y="1362535"/>
            <a:ext cx="4962606" cy="44346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_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643446"/>
            <a:ext cx="3000396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643074"/>
          </a:xfrm>
        </p:spPr>
        <p:txBody>
          <a:bodyPr>
            <a:no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планлаштыруда җәмәгатьчелек һәм мәктәп  белән эш: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tt-RU" sz="24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1"/>
            <a:r>
              <a:rPr lang="tt-RU" dirty="0" smtClean="0"/>
              <a:t>укытучылар  белән бердәм  эш;</a:t>
            </a:r>
          </a:p>
          <a:p>
            <a:pPr>
              <a:buNone/>
            </a:pPr>
            <a:r>
              <a:rPr lang="tt-RU" sz="1800" i="1" dirty="0" smtClean="0"/>
              <a:t> киңәшмәләр,түгәрәк өстәлләр,</a:t>
            </a:r>
          </a:p>
          <a:p>
            <a:pPr>
              <a:buNone/>
            </a:pPr>
            <a:r>
              <a:rPr lang="tt-RU" sz="1800" i="1" dirty="0" smtClean="0"/>
              <a:t>Мини-конференция,семин</a:t>
            </a:r>
            <a:r>
              <a:rPr lang="tt-RU" sz="1800" dirty="0" smtClean="0"/>
              <a:t>арлар;</a:t>
            </a:r>
          </a:p>
          <a:p>
            <a:pPr>
              <a:buNone/>
            </a:pPr>
            <a:endParaRPr lang="tt-RU" sz="1800" dirty="0" smtClean="0"/>
          </a:p>
          <a:p>
            <a:pPr>
              <a:buNone/>
            </a:pPr>
            <a:endParaRPr lang="tt-RU" sz="1800" dirty="0" smtClean="0"/>
          </a:p>
          <a:p>
            <a:pPr lvl="1"/>
            <a:r>
              <a:rPr lang="tt-RU" dirty="0" smtClean="0"/>
              <a:t>китапханәләргә максатчан</a:t>
            </a:r>
          </a:p>
          <a:p>
            <a:pPr lvl="1">
              <a:buNone/>
            </a:pPr>
            <a:r>
              <a:rPr lang="tt-RU" dirty="0" smtClean="0"/>
              <a:t> экскурсияләр;</a:t>
            </a:r>
          </a:p>
          <a:p>
            <a:pPr lvl="1">
              <a:buNone/>
            </a:pPr>
            <a:endParaRPr lang="tt-RU" dirty="0" smtClean="0"/>
          </a:p>
          <a:p>
            <a:pPr lvl="1">
              <a:buNone/>
            </a:pPr>
            <a:endParaRPr lang="tt-RU" dirty="0" smtClean="0"/>
          </a:p>
          <a:p>
            <a:pPr lvl="1"/>
            <a:r>
              <a:rPr lang="tt-RU" dirty="0" smtClean="0"/>
              <a:t>музейларга сәяхәт:</a:t>
            </a:r>
            <a:endParaRPr lang="ru-RU" dirty="0"/>
          </a:p>
        </p:txBody>
      </p:sp>
      <p:pic>
        <p:nvPicPr>
          <p:cNvPr id="4" name="Picture 2" descr="G:\Новая папка\100_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2747838" cy="2000263"/>
          </a:xfrm>
          <a:prstGeom prst="rect">
            <a:avLst/>
          </a:prstGeom>
          <a:noFill/>
        </p:spPr>
      </p:pic>
      <p:pic>
        <p:nvPicPr>
          <p:cNvPr id="5" name="Picture 2" descr="C:\Users\Назиля\Desktop\фото\SDC1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93215"/>
            <a:ext cx="2714644" cy="203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100_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800345" cy="21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Описание: D:\Мои документы 26.01.2012\сәйлән\садик+мэктэп\100_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56986"/>
            <a:ext cx="2643206" cy="24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" descr="Описание: D:\Мои документы 26.01.2012\сәйлән\садик+мэктэп\100_1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4143380"/>
            <a:ext cx="3357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00_23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582" y="1643050"/>
            <a:ext cx="258071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планлаштырганда  балалар белән оештырылган  эшләр: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семинарга(2)\милли татар кызы , малае\100_7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143380"/>
            <a:ext cx="2666987" cy="242889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14678" y="1428736"/>
            <a:ext cx="3000396" cy="3071834"/>
          </a:xfrm>
        </p:spPr>
        <p:txBody>
          <a:bodyPr>
            <a:normAutofit/>
          </a:bodyPr>
          <a:lstStyle/>
          <a:p>
            <a:pPr lvl="0"/>
            <a:r>
              <a:rPr lang="tt-RU" sz="2000" dirty="0" smtClean="0"/>
              <a:t>Танылган шәхесләр,якташлар белән очрашулар;</a:t>
            </a:r>
          </a:p>
          <a:p>
            <a:pPr lvl="0"/>
            <a:r>
              <a:rPr lang="tt-RU" sz="2000" dirty="0" smtClean="0"/>
              <a:t>Театраль кичәләр,концертлар;</a:t>
            </a:r>
          </a:p>
          <a:p>
            <a:pPr lvl="0"/>
            <a:r>
              <a:rPr lang="tt-RU" sz="2000" dirty="0" smtClean="0"/>
              <a:t>Бәйрәм,күңел ачулар;</a:t>
            </a:r>
          </a:p>
          <a:p>
            <a:pPr lvl="0"/>
            <a:r>
              <a:rPr lang="tt-RU" sz="2000" dirty="0" smtClean="0"/>
              <a:t>Физик досуг,уеннар.</a:t>
            </a: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7972452" cy="2000264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Милли мәдәни эшне планлаштыруда әти-әниләр белән бердәм эшчәнлек</a:t>
            </a:r>
            <a:endParaRPr lang="ru-RU" sz="2800" dirty="0"/>
          </a:p>
        </p:txBody>
      </p:sp>
      <p:pic>
        <p:nvPicPr>
          <p:cNvPr id="8" name="Picture 5" descr="100_23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86190"/>
            <a:ext cx="35971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00_2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00_24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6878">
            <a:off x="678650" y="1627645"/>
            <a:ext cx="3982442" cy="27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785926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Конкурс-бәйгеләр;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Викторина;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Блиц-турнирлар;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Күңелле эстафеталар;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Күргәзмәләр;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786082" cy="5143512"/>
          </a:xfrm>
        </p:spPr>
        <p:txBody>
          <a:bodyPr/>
          <a:lstStyle/>
          <a:p>
            <a:r>
              <a:rPr lang="tt-RU" dirty="0" smtClean="0"/>
              <a:t>“Әкиятләр илендә уйный-уйный үсәбез”</a:t>
            </a:r>
            <a:endParaRPr lang="ru-RU" dirty="0"/>
          </a:p>
        </p:txBody>
      </p:sp>
      <p:pic>
        <p:nvPicPr>
          <p:cNvPr id="5" name="Picture 3" descr="G:\Новая папка\100_62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81" r="5981"/>
          <a:stretch>
            <a:fillRect/>
          </a:stretch>
        </p:blipFill>
        <p:spPr bwMode="auto">
          <a:xfrm rot="420000">
            <a:off x="4474583" y="539245"/>
            <a:ext cx="4041743" cy="2998106"/>
          </a:xfrm>
          <a:prstGeom prst="rect">
            <a:avLst/>
          </a:prstGeom>
          <a:noFill/>
        </p:spPr>
      </p:pic>
      <p:pic>
        <p:nvPicPr>
          <p:cNvPr id="6" name="Picture 5" descr="C:\Users\Назиля\Documents\экскурсия\SDC1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00438"/>
            <a:ext cx="4214842" cy="2786082"/>
          </a:xfrm>
          <a:prstGeom prst="rect">
            <a:avLst/>
          </a:prstGeom>
          <a:noFill/>
        </p:spPr>
      </p:pic>
      <p:pic>
        <p:nvPicPr>
          <p:cNvPr id="8" name="Picture 3" descr="E:\Богады бакчасы фотоларда\100_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357586" cy="1714512"/>
          </a:xfrm>
        </p:spPr>
        <p:txBody>
          <a:bodyPr>
            <a:normAutofit/>
          </a:bodyPr>
          <a:lstStyle/>
          <a:p>
            <a:r>
              <a:rPr lang="tt-RU" dirty="0" smtClean="0"/>
              <a:t>2 кечкенәләр,уртанчылар катнаш төркеме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643446"/>
            <a:ext cx="3929090" cy="1785950"/>
          </a:xfrm>
        </p:spPr>
        <p:txBody>
          <a:bodyPr>
            <a:normAutofit/>
          </a:bodyPr>
          <a:lstStyle/>
          <a:p>
            <a:endParaRPr lang="tt-RU" sz="2000" dirty="0" smtClean="0"/>
          </a:p>
          <a:p>
            <a:r>
              <a:rPr lang="tt-RU" sz="2000" dirty="0" smtClean="0"/>
              <a:t>Физик һәм рухи яктан гына сәламәт бала гына ата-анасына,җәмгыятькә файда китерә ала....</a:t>
            </a:r>
          </a:p>
          <a:p>
            <a:endParaRPr lang="tt-RU" sz="2000" dirty="0" smtClean="0"/>
          </a:p>
          <a:p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484266" y="1224471"/>
            <a:ext cx="5027239" cy="3931920"/>
          </a:xfrm>
        </p:spPr>
      </p:sp>
      <p:pic>
        <p:nvPicPr>
          <p:cNvPr id="1026" name="Picture 2" descr="D:\Desktop\100_7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10">
            <a:off x="3563664" y="652795"/>
            <a:ext cx="4572444" cy="3225985"/>
          </a:xfrm>
          <a:prstGeom prst="rect">
            <a:avLst/>
          </a:prstGeom>
          <a:noFill/>
        </p:spPr>
      </p:pic>
      <p:pic>
        <p:nvPicPr>
          <p:cNvPr id="1027" name="Picture 3" descr="D:\Desktop\фотолар 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500594" cy="295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357166"/>
          </a:xfrm>
        </p:spPr>
        <p:txBody>
          <a:bodyPr/>
          <a:lstStyle/>
          <a:p>
            <a:pPr algn="ctr"/>
            <a:r>
              <a:rPr lang="ru-RU" sz="1800" dirty="0" err="1" smtClean="0"/>
              <a:t>Кулланылган</a:t>
            </a:r>
            <a:r>
              <a:rPr lang="ru-RU" sz="1800" dirty="0" smtClean="0"/>
              <a:t> </a:t>
            </a:r>
            <a:r>
              <a:rPr lang="tt-RU" sz="1800" dirty="0" smtClean="0"/>
              <a:t>әдәбият исемлеге: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929718" cy="6715172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Font typeface="+mj-lt"/>
              <a:buAutoNum type="arabicPeriod"/>
            </a:pPr>
            <a:endParaRPr lang="ru-RU" sz="29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 РФ «Образовании»(принят 21 декабря 2012 года №273 –ФЗ);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Инструктивно-методическим письмом Министерство образования РФ №:65/23 -16 от 14.03.00г. «О гигиенических требованиях к максимальной нагрузке на детей дошкольного возраста в организованных формах обучения»;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СанПин</a:t>
            </a:r>
            <a:r>
              <a:rPr lang="ru-RU" sz="2900" dirty="0" smtClean="0"/>
              <a:t> 2.4.1.3049-13 «Санитарно- эпидемиологические требования к устройству, содержанию и организации режима работы в дошкольных образовательных организациях»,утвержденным постановлением Главного государственного санитарного врача РФ от 15 мая 2013 г. №26;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Письмом Министерства образования и науки  РФ от 1.05.2007 №03-1213 «О методических рекомендациях по отнесению дошкольных образовательных учреждений к определенному виду»;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Приказом Министерства образования и науки РФ от 3.11.2009 №655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Законом РТ «О государственных Языках Республики Татарстан и других языках 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Устав МБОУ «</a:t>
            </a:r>
            <a:r>
              <a:rPr lang="tt-RU" sz="2900" dirty="0" smtClean="0"/>
              <a:t>Бугадинская ООШ </a:t>
            </a:r>
            <a:r>
              <a:rPr lang="ru-RU" sz="2900" dirty="0" smtClean="0"/>
              <a:t>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Шаехова</a:t>
            </a:r>
            <a:r>
              <a:rPr lang="ru-RU" sz="2900" dirty="0" smtClean="0"/>
              <a:t> Р.Х. Региональная программа дошкольного образования.  – Казань, 2012.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ОТ Рождения до школы. Примерная общеобразовательная программа дошкольного образования. Под ред. Н. Е. </a:t>
            </a:r>
            <a:r>
              <a:rPr lang="ru-RU" sz="2900" dirty="0" err="1" smtClean="0"/>
              <a:t>Вераксы</a:t>
            </a:r>
            <a:r>
              <a:rPr lang="ru-RU" sz="2900" dirty="0" smtClean="0"/>
              <a:t>, Т. С. Комаровой, М. А. Васильевой.- 2-е изд., </a:t>
            </a:r>
            <a:r>
              <a:rPr lang="ru-RU" sz="2900" dirty="0" err="1" smtClean="0"/>
              <a:t>испр</a:t>
            </a:r>
            <a:r>
              <a:rPr lang="ru-RU" sz="2900" dirty="0" smtClean="0"/>
              <a:t>. и доп. - М.: Мозаика-Синтез, 2014.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Программа «Изучаем русский язык» / С.М. Гафарова,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Школа РИЦ, 2013;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Туган</a:t>
            </a:r>
            <a:r>
              <a:rPr lang="ru-RU" sz="2900" dirty="0" smtClean="0"/>
              <a:t> </a:t>
            </a:r>
            <a:r>
              <a:rPr lang="ru-RU" sz="2900" dirty="0" err="1" smtClean="0"/>
              <a:t>телдә 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. 2-3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</a:t>
            </a:r>
            <a:r>
              <a:rPr lang="ru-RU" sz="2900" dirty="0" err="1" smtClean="0"/>
              <a:t>ХәзрәтоваФ</a:t>
            </a:r>
            <a:r>
              <a:rPr lang="ru-RU" sz="2900" dirty="0" smtClean="0"/>
              <a:t>.В., </a:t>
            </a:r>
            <a:r>
              <a:rPr lang="ru-RU" sz="2900" dirty="0" err="1" smtClean="0"/>
              <a:t>Шәрәфетдинова </a:t>
            </a:r>
            <a:r>
              <a:rPr lang="ru-RU" sz="2900" dirty="0" smtClean="0"/>
              <a:t>З.Г., </a:t>
            </a:r>
            <a:r>
              <a:rPr lang="ru-RU" sz="2900" dirty="0" err="1" smtClean="0"/>
              <a:t>Хәбибуллина </a:t>
            </a:r>
            <a:r>
              <a:rPr lang="ru-RU" sz="2900" dirty="0" smtClean="0"/>
              <a:t>И.Җ. -Казан,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«Тугантелдәсөйләшәбез».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 5-7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Зарипова,Л.Н</a:t>
            </a:r>
            <a:r>
              <a:rPr lang="ru-RU" sz="2900" dirty="0" smtClean="0"/>
              <a:t>. </a:t>
            </a:r>
            <a:r>
              <a:rPr lang="ru-RU" sz="2900" dirty="0" err="1" smtClean="0"/>
              <a:t>Вәҗиеваһ.б.</a:t>
            </a:r>
            <a:r>
              <a:rPr lang="ru-RU" sz="2900" dirty="0" smtClean="0"/>
              <a:t> - Казан, Фолиант,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Татарча</a:t>
            </a:r>
            <a:r>
              <a:rPr lang="ru-RU" sz="2900" dirty="0" smtClean="0"/>
              <a:t> </a:t>
            </a:r>
            <a:r>
              <a:rPr lang="ru-RU" sz="2900" dirty="0" err="1" smtClean="0"/>
              <a:t>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кулланмалар</a:t>
            </a:r>
            <a:r>
              <a:rPr lang="ru-RU" sz="2900" dirty="0" smtClean="0"/>
              <a:t> : 4-5, 5-6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</a:t>
            </a:r>
            <a:r>
              <a:rPr lang="ru-RU" sz="2900" dirty="0" smtClean="0"/>
              <a:t>, Р.Г. </a:t>
            </a:r>
            <a:r>
              <a:rPr lang="ru-RU" sz="2900" dirty="0" err="1" smtClean="0"/>
              <a:t>Кидрәчева, </a:t>
            </a:r>
            <a:r>
              <a:rPr lang="ru-RU" sz="2900" dirty="0" smtClean="0"/>
              <a:t>Р.С. Исаева </a:t>
            </a:r>
            <a:r>
              <a:rPr lang="ru-RU" sz="2900" dirty="0" err="1" smtClean="0"/>
              <a:t>һ</a:t>
            </a:r>
            <a:r>
              <a:rPr lang="ru-RU" sz="2900" dirty="0" smtClean="0"/>
              <a:t>.б. -Казан, </a:t>
            </a:r>
            <a:r>
              <a:rPr lang="ru-RU" sz="2900" dirty="0" err="1" smtClean="0"/>
              <a:t>Хәтер, </a:t>
            </a:r>
            <a:r>
              <a:rPr lang="ru-RU" sz="2900" dirty="0" smtClean="0"/>
              <a:t>2011, 2012; 6-7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, 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«Изучаем русский язык». Методическое пособие / С.М. </a:t>
            </a:r>
            <a:r>
              <a:rPr lang="ru-RU" sz="2900" dirty="0" err="1" smtClean="0"/>
              <a:t>Гаффарова</a:t>
            </a:r>
            <a:r>
              <a:rPr lang="ru-RU" sz="2900" dirty="0" smtClean="0"/>
              <a:t>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ХЭТЕР,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«На поляне детства». Хрестоматия для воспитателей дошкольных образовательных учреждений и родителей./Сост.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- Казань, Школа РИЦ,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Балачак</a:t>
            </a:r>
            <a:r>
              <a:rPr lang="ru-RU" sz="2900" dirty="0" smtClean="0"/>
              <a:t> аланы». </a:t>
            </a:r>
            <a:r>
              <a:rPr lang="ru-RU" sz="2900" dirty="0" err="1" smtClean="0"/>
              <a:t>Балалар</a:t>
            </a:r>
            <a:r>
              <a:rPr lang="ru-RU" sz="2900" dirty="0" smtClean="0"/>
              <a:t> </a:t>
            </a:r>
            <a:r>
              <a:rPr lang="ru-RU" sz="2900" dirty="0" err="1" smtClean="0"/>
              <a:t>бакчасы</a:t>
            </a:r>
            <a:r>
              <a:rPr lang="ru-RU" sz="2900" dirty="0" smtClean="0"/>
              <a:t> </a:t>
            </a:r>
            <a:r>
              <a:rPr lang="ru-RU" sz="2900" dirty="0" err="1" smtClean="0"/>
              <a:t>тәрбиячеләре һәм әти-әниләре чен</a:t>
            </a:r>
            <a:r>
              <a:rPr lang="ru-RU" sz="2900" dirty="0" smtClean="0"/>
              <a:t> хрестоматия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. </a:t>
            </a:r>
            <a:r>
              <a:rPr lang="ru-RU" sz="2900" dirty="0" err="1" smtClean="0"/>
              <a:t>/Төз.</a:t>
            </a:r>
            <a:r>
              <a:rPr lang="ru-RU" sz="2900" dirty="0" smtClean="0"/>
              <a:t>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– Казань, Школа РИЦ, 2011.</a:t>
            </a:r>
          </a:p>
          <a:p>
            <a:pPr marL="457200" indent="-457200"/>
            <a:r>
              <a:rPr lang="ru-RU" sz="2900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Игътибарыгыз</a:t>
            </a:r>
            <a:r>
              <a:rPr lang="ru-RU" dirty="0" smtClean="0"/>
              <a:t> </a:t>
            </a:r>
            <a:r>
              <a:rPr lang="tt-RU" dirty="0" smtClean="0"/>
              <a:t> өчен рәхмәт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253442" cy="1857388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/>
              <a:t>Эшегездә уңышлар, сәламәтлек  телибез!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Чыгыш эчтәлеге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46310"/>
          </a:xfrm>
        </p:spPr>
        <p:txBody>
          <a:bodyPr>
            <a:noAutofit/>
          </a:bodyPr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Кече яшьтәге балаларга тәрбия һәм белем бирүдә милли-региональ компонентлар куллануны планлаштырганда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бирү өлкәләре, максатлар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 предметлы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белү үзәге;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юн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әлешләре,укыту методик комплекты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планлаштырганда  оештырылган эшләр;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планлаштырганда  балалар белән эшчәнлек;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планлаштыруда җәмәгатьчелек һәм мәктәп  белән эш;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tt-RU" sz="3600" dirty="0" smtClean="0"/>
              <a:t>Төп белем бирү программасы: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20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Вариатив</a:t>
            </a:r>
            <a:r>
              <a:rPr lang="ru-RU" sz="2800" dirty="0" smtClean="0"/>
              <a:t> </a:t>
            </a:r>
            <a:r>
              <a:rPr lang="ru-RU" sz="2800" dirty="0" err="1" smtClean="0"/>
              <a:t>өлешне</a:t>
            </a:r>
            <a:r>
              <a:rPr lang="ru-RU" sz="2800" dirty="0" smtClean="0"/>
              <a:t>(40%) </a:t>
            </a:r>
            <a:r>
              <a:rPr lang="ru-RU" sz="2800" dirty="0" err="1" smtClean="0"/>
              <a:t>төзегәндә исәпкә алынды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err="1" smtClean="0"/>
              <a:t>этник-мәдәни ихтыяҗлар, милли</a:t>
            </a:r>
            <a:r>
              <a:rPr lang="ru-RU" dirty="0" smtClean="0"/>
              <a:t> </a:t>
            </a:r>
            <a:r>
              <a:rPr lang="ru-RU" dirty="0" err="1" smtClean="0"/>
              <a:t>төбәк үзенчәлекләре   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Туган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өйрәнәбез»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мәгариф оешмасының мәнфәгатьләре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Инглиз</a:t>
            </a:r>
            <a:r>
              <a:rPr lang="ru-RU" dirty="0" smtClean="0">
                <a:solidFill>
                  <a:srgbClr val="C00000"/>
                </a:solidFill>
              </a:rPr>
              <a:t> теле </a:t>
            </a:r>
            <a:r>
              <a:rPr lang="ru-RU" dirty="0" err="1" smtClean="0">
                <a:solidFill>
                  <a:srgbClr val="C00000"/>
                </a:solidFill>
              </a:rPr>
              <a:t>түгәрәге</a:t>
            </a:r>
            <a:r>
              <a:rPr lang="ru-RU" i="1" dirty="0" smtClean="0">
                <a:solidFill>
                  <a:srgbClr val="C00000"/>
                </a:solidFill>
              </a:rPr>
              <a:t>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мәктәпкәчә әзерлек </a:t>
            </a:r>
            <a:r>
              <a:rPr lang="ru-RU" sz="1800" i="1" dirty="0" smtClean="0"/>
              <a:t>)</a:t>
            </a:r>
            <a:endParaRPr lang="ru-RU" dirty="0" smtClean="0"/>
          </a:p>
          <a:p>
            <a:r>
              <a:rPr lang="ru-RU" dirty="0" err="1" smtClean="0"/>
              <a:t>ата-аналарның сорау-тәкъдимнәре  </a:t>
            </a:r>
            <a:r>
              <a:rPr lang="ru-RU" dirty="0" err="1" smtClean="0">
                <a:solidFill>
                  <a:srgbClr val="C00000"/>
                </a:solidFill>
              </a:rPr>
              <a:t>«Әкиятләр илендә  уйный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err="1" smtClean="0">
                <a:solidFill>
                  <a:srgbClr val="C00000"/>
                </a:solidFill>
              </a:rPr>
              <a:t>уйный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үсәбез» </a:t>
            </a:r>
            <a:r>
              <a:rPr lang="ru-RU" sz="2000" i="1" dirty="0" err="1" smtClean="0"/>
              <a:t>(кечкенәләр,уртанчылар</a:t>
            </a:r>
            <a:r>
              <a:rPr lang="ru-RU" sz="2000" i="1" dirty="0" smtClean="0"/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«</a:t>
            </a:r>
            <a:r>
              <a:rPr lang="ru-RU" sz="2800" dirty="0" err="1" smtClean="0">
                <a:solidFill>
                  <a:srgbClr val="C00000"/>
                </a:solidFill>
              </a:rPr>
              <a:t>Курчак</a:t>
            </a:r>
            <a:r>
              <a:rPr lang="ru-RU" sz="2000" i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театры»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зурлар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төркеме</a:t>
            </a:r>
            <a:r>
              <a:rPr lang="ru-RU" sz="1800" i="1" dirty="0" smtClean="0"/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Хореография </a:t>
            </a:r>
            <a:r>
              <a:rPr lang="ru-RU" dirty="0" err="1" smtClean="0">
                <a:solidFill>
                  <a:srgbClr val="C00000"/>
                </a:solidFill>
              </a:rPr>
              <a:t>түгәрәге </a:t>
            </a:r>
            <a:r>
              <a:rPr lang="ru-RU" sz="1800" i="1" dirty="0" smtClean="0"/>
              <a:t>(зурлар,</a:t>
            </a:r>
            <a:r>
              <a:rPr lang="ru-RU" sz="1800" i="1" dirty="0" err="1" smtClean="0"/>
              <a:t>мәктәпкәчә әзерлек төркеме</a:t>
            </a:r>
            <a:r>
              <a:rPr lang="ru-RU" sz="1800" i="1" dirty="0" smtClean="0"/>
              <a:t>)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ФДББС таләпләре белән төп белем бирү программасы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643050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 smtClean="0"/>
              <a:t>Инвариатив өлеш-60%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dirty="0" smtClean="0"/>
              <a:t>Н.Е. Веракса, Т.С. Комарова, М.А. Васильеваларның</a:t>
            </a:r>
          </a:p>
          <a:p>
            <a:pPr lvl="0"/>
            <a:r>
              <a:rPr lang="tt-RU" sz="2400" dirty="0" smtClean="0"/>
              <a:t>“От рождения до школы” ФДББС ка нигезләнеп тулыландырылган инновацион варианттагы  якынча мәктәпкәчә  гомуми белем бирү программасы </a:t>
            </a:r>
          </a:p>
          <a:p>
            <a:pPr lvl="0"/>
            <a:endParaRPr lang="tt-RU" sz="2400" dirty="0" smtClean="0"/>
          </a:p>
          <a:p>
            <a:pPr lvl="0" algn="ctr"/>
            <a:r>
              <a:rPr lang="ru-RU" sz="2000" dirty="0" smtClean="0"/>
              <a:t>УМК для детей 2-7 лет. «</a:t>
            </a:r>
            <a:r>
              <a:rPr lang="ru-RU" sz="2000" dirty="0" err="1" smtClean="0"/>
              <a:t>Туган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телдә сөйләшәбез» </a:t>
            </a:r>
            <a:r>
              <a:rPr lang="ru-RU" sz="2000" dirty="0" smtClean="0"/>
              <a:t>обучение родному (татарскому) языку, </a:t>
            </a:r>
            <a:r>
              <a:rPr lang="ru-RU" sz="2000" dirty="0" err="1" smtClean="0"/>
              <a:t>Хазратова</a:t>
            </a:r>
            <a:r>
              <a:rPr lang="ru-RU" sz="2000" dirty="0" smtClean="0"/>
              <a:t> Ф. В.</a:t>
            </a:r>
          </a:p>
          <a:p>
            <a:pPr lvl="0" algn="ctr"/>
            <a:r>
              <a:rPr lang="ru-RU" sz="2000" dirty="0" smtClean="0"/>
              <a:t>УМК «Изучаем русский язык» (Материалы для изучения русского языка </a:t>
            </a:r>
            <a:r>
              <a:rPr lang="ru-RU" sz="2000" dirty="0" err="1" smtClean="0"/>
              <a:t>татароязычными</a:t>
            </a:r>
            <a:r>
              <a:rPr lang="ru-RU" sz="2000" dirty="0" smtClean="0"/>
              <a:t> детьми), </a:t>
            </a:r>
            <a:r>
              <a:rPr lang="ru-RU" sz="2000" dirty="0" err="1" smtClean="0"/>
              <a:t>Гаффарова</a:t>
            </a:r>
            <a:r>
              <a:rPr lang="ru-RU" sz="2000" dirty="0" smtClean="0"/>
              <a:t> С. М.</a:t>
            </a:r>
          </a:p>
          <a:p>
            <a:pPr lvl="0" algn="ctr"/>
            <a:r>
              <a:rPr lang="ru-RU" sz="2000" dirty="0" smtClean="0"/>
              <a:t>УМК для детей 6-7 лет«</a:t>
            </a:r>
            <a:r>
              <a:rPr lang="ru-RU" sz="2000" dirty="0" err="1" smtClean="0"/>
              <a:t>Мәктәпкәчә яшьтәгеләр әлифбасы</a:t>
            </a:r>
            <a:r>
              <a:rPr lang="ru-RU" sz="2000" dirty="0" smtClean="0"/>
              <a:t>»,</a:t>
            </a:r>
          </a:p>
          <a:p>
            <a:pPr lvl="0" algn="ctr"/>
            <a:r>
              <a:rPr lang="ru-RU" sz="2000" dirty="0" smtClean="0"/>
              <a:t> </a:t>
            </a:r>
            <a:r>
              <a:rPr lang="ru-RU" sz="2000" dirty="0" err="1" smtClean="0"/>
              <a:t>Шаехова</a:t>
            </a:r>
            <a:r>
              <a:rPr lang="ru-RU" sz="2000" dirty="0" smtClean="0"/>
              <a:t> Р. К.</a:t>
            </a:r>
          </a:p>
          <a:p>
            <a:pPr lvl="0" algn="ctr"/>
            <a:r>
              <a:rPr lang="ru-RU" sz="2000" dirty="0" smtClean="0"/>
              <a:t>УМК для детей 4-5 лет</a:t>
            </a:r>
            <a:r>
              <a:rPr lang="ru-RU" sz="2000" b="1" dirty="0" smtClean="0"/>
              <a:t>. </a:t>
            </a:r>
            <a:endParaRPr lang="ru-RU" sz="20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571504"/>
          </a:xfrm>
        </p:spPr>
        <p:txBody>
          <a:bodyPr/>
          <a:lstStyle/>
          <a:p>
            <a:pPr algn="ctr"/>
            <a:r>
              <a:rPr lang="tt-RU" sz="3600" dirty="0" smtClean="0"/>
              <a:t>Милли региональ компонент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8185052" cy="4929222"/>
          </a:xfrm>
        </p:spPr>
        <p:txBody>
          <a:bodyPr>
            <a:norm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“Р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егиональная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дошкольного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.Т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өбәкнең мәктәпкәчә белем бирү программасы” /Р.К.Шаехова/,2012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«Балалар бакчасында әдәп-әхлак тәрбиясе»                             К.В.Закирова,Р.Ә.Кадыйрова, Г.М.Сафиуллина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Балачак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аланы»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К.В.Закирова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белем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бирү оешмасы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программалары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Мәктәпкәчә тәрбиядә иҗат җимешләре.Актаныш 2002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Балалар бакчасында белем бирү тирәлегендә сюжетлы –рольле уеннар.Актаныш .2006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Табигать –тәрбия чыганагы.Актаныш.2011ел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Вариатив</a:t>
            </a:r>
            <a:r>
              <a:rPr lang="ru-RU" sz="3200" dirty="0" smtClean="0"/>
              <a:t> </a:t>
            </a:r>
            <a:r>
              <a:rPr lang="tt-RU" sz="3200" dirty="0" smtClean="0"/>
              <a:t>өлешне планлаштыруда төп эш юнәлешләре: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286256"/>
          </a:xfrm>
        </p:spPr>
        <p:txBody>
          <a:bodyPr/>
          <a:lstStyle/>
          <a:p>
            <a:r>
              <a:rPr lang="tt-RU" dirty="0" smtClean="0"/>
              <a:t>Предметлы тирәлек оештыру-мини-музей;</a:t>
            </a:r>
          </a:p>
          <a:p>
            <a:r>
              <a:rPr lang="tt-RU" dirty="0" smtClean="0"/>
              <a:t>Педагогик  эшчәнлекне оештыру,камилләштерү.</a:t>
            </a:r>
          </a:p>
          <a:p>
            <a:r>
              <a:rPr lang="tt-RU" dirty="0" smtClean="0"/>
              <a:t>УМК тәртипләү, куллану,</a:t>
            </a:r>
          </a:p>
          <a:p>
            <a:r>
              <a:rPr lang="tt-RU" dirty="0" smtClean="0"/>
              <a:t>Ата-аналар белән эшчәнлек;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6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71" r="6671"/>
          <a:stretch>
            <a:fillRect/>
          </a:stretch>
        </p:blipFill>
        <p:spPr>
          <a:xfrm rot="420000">
            <a:off x="3480080" y="1198487"/>
            <a:ext cx="4622816" cy="3932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3"/>
            <a:ext cx="8320118" cy="1571636"/>
          </a:xfrm>
        </p:spPr>
        <p:txBody>
          <a:bodyPr>
            <a:normAutofit/>
          </a:bodyPr>
          <a:lstStyle/>
          <a:p>
            <a:pPr algn="ctr"/>
            <a:r>
              <a:rPr lang="tt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“Туган якны өйрәнәбез”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357430"/>
            <a:ext cx="5500726" cy="3857652"/>
          </a:xfrm>
        </p:spPr>
        <p:txBody>
          <a:bodyPr>
            <a:normAutofit lnSpcReduction="10000"/>
          </a:bodyPr>
          <a:lstStyle/>
          <a:p>
            <a:r>
              <a:rPr lang="tt-RU" sz="2000" dirty="0" smtClean="0"/>
              <a:t>Мәктәпкәчә чорда туган телгә мәхәббәт тәрбияләү;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Балаларның төрле милләт халкына мөнәсәбәтен билгеләү;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Милли җанлы шәхес сыйфаты буларак милләтенә,башка милләт халкына булган карашларын формалаштыру;</a:t>
            </a:r>
          </a:p>
          <a:p>
            <a:endParaRPr lang="tt-RU" sz="2000" dirty="0" smtClean="0"/>
          </a:p>
          <a:p>
            <a:r>
              <a:rPr lang="tt-RU" sz="2000" dirty="0" smtClean="0"/>
              <a:t>Туган җирен хөрмәт итүче патриот,мәдәни белемле шәхес тәрбияләү;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572560" cy="6091180"/>
        </p:xfrm>
        <a:graphic>
          <a:graphicData uri="http://schemas.openxmlformats.org/drawingml/2006/table">
            <a:tbl>
              <a:tblPr/>
              <a:tblGrid>
                <a:gridCol w="2550514"/>
                <a:gridCol w="6022046"/>
              </a:tblGrid>
              <a:tr h="716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Тәрбия </a:t>
                      </a:r>
                      <a:r>
                        <a:rPr lang="tt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һәм белем бирү өлкәләре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Милли</a:t>
                      </a:r>
                      <a:r>
                        <a:rPr lang="tt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мәдәни компонент эшчәнлеге  максатлары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39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Иҗтимагый-коммуникатив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уйнау процессында  зурлар һәм яшьтәшләр арасында дуслык мөнәсәбәтләре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формалаштыру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Сөйләмдә үз халкының кечкенә иҗат формаларын кулланып үз-үзләренә хезмәт күрсәтү, хуҗалык-көнкүреш хезмәтен  үзләштерү. Өлкәннәрнең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хезмәтенә кызыксыну тәрбияләү, хөрмәтләргә өйрәтү. Районда игенчелек,терлекчелек тармагы турында сөйләшү.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Актаныш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районы Богады җирлегенең милли-мәдәнияты ,тарихы,гореф-гадәтләре белән таныштыру. Авылыбызның урман,кырлары,казылма байлыклары,чишмәләре турында мәгьлүмат бирү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1140</TotalTime>
  <Words>1168</Words>
  <Application>Microsoft Office PowerPoint</Application>
  <PresentationFormat>Экран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ФДББС шартларында  кече яшьтәге балаларга тәрбия һәм белем бирүдә милли-региональ компонентлар куллану</vt:lpstr>
      <vt:lpstr>Чыгыш эчтәлеге</vt:lpstr>
      <vt:lpstr>Төп белем бирү программасы:</vt:lpstr>
      <vt:lpstr>Вариатив өлешне(40%) төзегәндә исәпкә алынды:</vt:lpstr>
      <vt:lpstr>ФДББС таләпләре белән төп белем бирү программасы</vt:lpstr>
      <vt:lpstr>Милли региональ компонент</vt:lpstr>
      <vt:lpstr>Вариатив өлешне планлаштыруда төп эш юнәлешләре:</vt:lpstr>
      <vt:lpstr>“Туган якны өйрәнәбез”</vt:lpstr>
      <vt:lpstr>Слайд 9</vt:lpstr>
      <vt:lpstr>Слайд 10</vt:lpstr>
      <vt:lpstr>Слайд 11</vt:lpstr>
      <vt:lpstr>“Туган якны өйрәнәбез”  мини-музее</vt:lpstr>
      <vt:lpstr>Балалар бакчасында милли тәрбия бирү системасын планлаштыруда җәмәгатьчелек һәм мәктәп  белән эш:   </vt:lpstr>
      <vt:lpstr>Балалар бакчасында милли тәрбия бирү системасын планлаштырганда  балалар белән оештырылган  эшләр: </vt:lpstr>
      <vt:lpstr>Милли мәдәни эшне планлаштыруда әти-әниләр белән бердәм эшчәнлек</vt:lpstr>
      <vt:lpstr>“Әкиятләр илендә уйный-уйный үсәбез”</vt:lpstr>
      <vt:lpstr>2 кечкенәләр,уртанчылар катнаш төркеме</vt:lpstr>
      <vt:lpstr>Кулланылган әдәбият исемлеге:</vt:lpstr>
      <vt:lpstr>Игътибарыгыз  өчен рәхмәт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ФДББС шартларында  төп белем бирү программасының вариатив өлеше</dc:title>
  <dc:creator>Назиля</dc:creator>
  <cp:lastModifiedBy>Назиля</cp:lastModifiedBy>
  <cp:revision>127</cp:revision>
  <dcterms:created xsi:type="dcterms:W3CDTF">2015-02-15T12:04:41Z</dcterms:created>
  <dcterms:modified xsi:type="dcterms:W3CDTF">2016-01-22T11:06:18Z</dcterms:modified>
</cp:coreProperties>
</file>